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99" r:id="rId4"/>
    <p:sldId id="314" r:id="rId5"/>
    <p:sldId id="259" r:id="rId6"/>
    <p:sldId id="282" r:id="rId7"/>
    <p:sldId id="264" r:id="rId8"/>
    <p:sldId id="300" r:id="rId9"/>
    <p:sldId id="265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3" r:id="rId22"/>
    <p:sldId id="288" r:id="rId23"/>
    <p:sldId id="292" r:id="rId24"/>
    <p:sldId id="293" r:id="rId25"/>
    <p:sldId id="294" r:id="rId26"/>
    <p:sldId id="295" r:id="rId27"/>
    <p:sldId id="296" r:id="rId28"/>
    <p:sldId id="297" r:id="rId29"/>
    <p:sldId id="270" r:id="rId30"/>
    <p:sldId id="271" r:id="rId31"/>
    <p:sldId id="272" r:id="rId32"/>
    <p:sldId id="31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2" d="100"/>
          <a:sy n="202" d="100"/>
        </p:scale>
        <p:origin x="-1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9E31-AA0E-6440-948A-C285318F610B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28D6-53BF-6C43-880B-DF2D7E6C7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1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32EAE-3C08-0D43-9E07-E80D1C92A2F2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E556A-40F9-084D-98C3-3BF4B5142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2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E556A-40F9-084D-98C3-3BF4B5142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E556A-40F9-084D-98C3-3BF4B5142D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9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E556A-40F9-084D-98C3-3BF4B5142D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E556A-40F9-084D-98C3-3BF4B5142D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January 17,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CSE 40814/60814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5257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dirty="0" smtClean="0"/>
              <a:t>Computer Science &amp; Engineering, University of Notre Dame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poellab@cse.nd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CSE 40814/60814</a:t>
            </a:r>
          </a:p>
          <a:p>
            <a:r>
              <a:rPr lang="en-US" dirty="0" smtClean="0"/>
              <a:t>Spring 2018</a:t>
            </a:r>
            <a:endParaRPr lang="en-US" dirty="0"/>
          </a:p>
        </p:txBody>
      </p:sp>
      <p:pic>
        <p:nvPicPr>
          <p:cNvPr id="4" name="Picture 4" descr="phone-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42" y="3800319"/>
            <a:ext cx="4076758" cy="2545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38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Wired </a:t>
            </a:r>
            <a:r>
              <a:rPr lang="en-US" dirty="0" err="1" smtClean="0"/>
              <a:t>vs</a:t>
            </a:r>
            <a:r>
              <a:rPr lang="en-US" dirty="0" smtClean="0"/>
              <a:t> Wireless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Wired </a:t>
            </a:r>
            <a:r>
              <a:rPr lang="en-US" b="1" dirty="0" smtClean="0"/>
              <a:t>Networks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high bandwidth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low </a:t>
            </a:r>
            <a:r>
              <a:rPr lang="en-US" dirty="0">
                <a:cs typeface="Arial" charset="0"/>
              </a:rPr>
              <a:t>bandwidth </a:t>
            </a:r>
            <a:r>
              <a:rPr lang="en-US" dirty="0" smtClean="0">
                <a:cs typeface="Arial" charset="0"/>
              </a:rPr>
              <a:t>variability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can </a:t>
            </a:r>
            <a:r>
              <a:rPr lang="en-US" dirty="0">
                <a:cs typeface="Arial" charset="0"/>
              </a:rPr>
              <a:t>listen on </a:t>
            </a:r>
            <a:r>
              <a:rPr lang="en-US" dirty="0" smtClean="0">
                <a:cs typeface="Arial" charset="0"/>
              </a:rPr>
              <a:t>wire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high </a:t>
            </a:r>
            <a:r>
              <a:rPr lang="en-US" dirty="0">
                <a:cs typeface="Arial" charset="0"/>
              </a:rPr>
              <a:t>power </a:t>
            </a:r>
            <a:r>
              <a:rPr lang="en-US" dirty="0" smtClean="0">
                <a:cs typeface="Arial" charset="0"/>
              </a:rPr>
              <a:t>machines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high </a:t>
            </a:r>
            <a:r>
              <a:rPr lang="en-US" dirty="0">
                <a:cs typeface="Arial" charset="0"/>
              </a:rPr>
              <a:t>resource </a:t>
            </a:r>
            <a:r>
              <a:rPr lang="en-US" dirty="0" smtClean="0">
                <a:cs typeface="Arial" charset="0"/>
              </a:rPr>
              <a:t>machines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need </a:t>
            </a:r>
            <a:r>
              <a:rPr lang="en-US" dirty="0">
                <a:cs typeface="Arial" charset="0"/>
              </a:rPr>
              <a:t>physical </a:t>
            </a:r>
            <a:r>
              <a:rPr lang="en-US" dirty="0" smtClean="0">
                <a:cs typeface="Arial" charset="0"/>
              </a:rPr>
              <a:t>access (</a:t>
            </a:r>
            <a:r>
              <a:rPr lang="en-US" dirty="0">
                <a:cs typeface="Arial" charset="0"/>
              </a:rPr>
              <a:t>security</a:t>
            </a:r>
            <a:r>
              <a:rPr lang="en-US" dirty="0" smtClean="0">
                <a:cs typeface="Arial" charset="0"/>
              </a:rPr>
              <a:t>)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low delay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charset="0"/>
              </a:rPr>
              <a:t>connected </a:t>
            </a:r>
            <a:r>
              <a:rPr lang="en-US" dirty="0">
                <a:cs typeface="Times New Roman" charset="0"/>
              </a:rPr>
              <a:t>operation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Mobile Networks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Arial" charset="0"/>
              </a:rPr>
              <a:t>low </a:t>
            </a:r>
            <a:r>
              <a:rPr lang="en-US" dirty="0" smtClean="0">
                <a:cs typeface="Arial" charset="0"/>
              </a:rPr>
              <a:t>bandwidth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high </a:t>
            </a:r>
            <a:r>
              <a:rPr lang="en-US" dirty="0">
                <a:cs typeface="Arial" charset="0"/>
              </a:rPr>
              <a:t>bandwidth </a:t>
            </a:r>
            <a:r>
              <a:rPr lang="en-US" dirty="0" smtClean="0">
                <a:cs typeface="Arial" charset="0"/>
              </a:rPr>
              <a:t>variability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hidden </a:t>
            </a:r>
            <a:r>
              <a:rPr lang="en-US" dirty="0">
                <a:cs typeface="Arial" charset="0"/>
              </a:rPr>
              <a:t>terminal </a:t>
            </a:r>
            <a:r>
              <a:rPr lang="en-US" dirty="0" smtClean="0">
                <a:cs typeface="Arial" charset="0"/>
              </a:rPr>
              <a:t>problem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low </a:t>
            </a:r>
            <a:r>
              <a:rPr lang="en-US" dirty="0">
                <a:cs typeface="Arial" charset="0"/>
              </a:rPr>
              <a:t>power </a:t>
            </a:r>
            <a:r>
              <a:rPr lang="en-US" dirty="0" smtClean="0">
                <a:cs typeface="Arial" charset="0"/>
              </a:rPr>
              <a:t>machines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low </a:t>
            </a:r>
            <a:r>
              <a:rPr lang="en-US" dirty="0">
                <a:cs typeface="Arial" charset="0"/>
              </a:rPr>
              <a:t>resource </a:t>
            </a:r>
            <a:r>
              <a:rPr lang="en-US" dirty="0" smtClean="0">
                <a:cs typeface="Arial" charset="0"/>
              </a:rPr>
              <a:t>machines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need proximity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higher delay</a:t>
            </a:r>
            <a:endParaRPr lang="en-US" dirty="0" smtClean="0">
              <a:cs typeface="Times New Roman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Times New Roman" charset="0"/>
              </a:rPr>
              <a:t>disconnected </a:t>
            </a:r>
            <a:r>
              <a:rPr lang="en-US" dirty="0">
                <a:cs typeface="Times New Roman" charset="0"/>
              </a:rPr>
              <a:t>operation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4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Go Mobile?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 charset="0"/>
              </a:rPr>
              <a:t>Enable anywhere/anytime connectivity</a:t>
            </a:r>
            <a:r>
              <a:rPr lang="en-US" dirty="0"/>
              <a:t> </a:t>
            </a:r>
          </a:p>
          <a:p>
            <a:r>
              <a:rPr lang="en-US" dirty="0">
                <a:cs typeface="Arial" charset="0"/>
              </a:rPr>
              <a:t>Bring computer communications to areas</a:t>
            </a:r>
            <a:r>
              <a:rPr lang="en-US" dirty="0">
                <a:cs typeface="Times New Roman" charset="0"/>
              </a:rPr>
              <a:t> without pre-existing infrastructure</a:t>
            </a:r>
            <a:r>
              <a:rPr lang="en-US" dirty="0"/>
              <a:t> </a:t>
            </a:r>
          </a:p>
          <a:p>
            <a:r>
              <a:rPr lang="en-US" dirty="0">
                <a:cs typeface="Times New Roman" charset="0"/>
              </a:rPr>
              <a:t>Enable mobility</a:t>
            </a:r>
            <a:r>
              <a:rPr lang="en-US" dirty="0"/>
              <a:t> </a:t>
            </a:r>
          </a:p>
          <a:p>
            <a:r>
              <a:rPr lang="en-US" dirty="0">
                <a:cs typeface="Times New Roman" charset="0"/>
              </a:rPr>
              <a:t>Enable new applications</a:t>
            </a:r>
            <a:r>
              <a:rPr lang="en-US" dirty="0"/>
              <a:t> </a:t>
            </a:r>
          </a:p>
          <a:p>
            <a:r>
              <a:rPr lang="en-US" dirty="0">
                <a:cs typeface="Times New Roman" charset="0"/>
              </a:rPr>
              <a:t>An exciting new research area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5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Mobile computing can be categorized into </a:t>
            </a:r>
            <a:r>
              <a:rPr lang="en-US" b="1" dirty="0"/>
              <a:t>seven major categories of </a:t>
            </a:r>
            <a:r>
              <a:rPr lang="en-US" b="1" dirty="0" smtClean="0"/>
              <a:t>focus</a:t>
            </a:r>
            <a:endParaRPr lang="en-US" b="1" dirty="0"/>
          </a:p>
          <a:p>
            <a:pPr>
              <a:spcBef>
                <a:spcPts val="600"/>
              </a:spcBef>
            </a:pPr>
            <a:r>
              <a:rPr lang="en-US" dirty="0"/>
              <a:t>These categories are the basis for the technology that is used today in research and design of mobile </a:t>
            </a:r>
            <a:r>
              <a:rPr lang="en-US" dirty="0" smtClean="0"/>
              <a:t>computing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Each category or section is a different area that was focused on </a:t>
            </a:r>
            <a:r>
              <a:rPr lang="en-US" dirty="0" smtClean="0"/>
              <a:t>making </a:t>
            </a:r>
            <a:r>
              <a:rPr lang="en-US" dirty="0"/>
              <a:t>mobile computing what it is </a:t>
            </a:r>
            <a:r>
              <a:rPr lang="en-US" dirty="0" smtClean="0"/>
              <a:t>today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These </a:t>
            </a:r>
            <a:r>
              <a:rPr lang="en-US" dirty="0" smtClean="0"/>
              <a:t>seven </a:t>
            </a:r>
            <a:r>
              <a:rPr lang="en-US" dirty="0"/>
              <a:t>categories </a:t>
            </a:r>
            <a:r>
              <a:rPr lang="en-US" dirty="0" smtClean="0"/>
              <a:t>are: </a:t>
            </a:r>
            <a:r>
              <a:rPr lang="en-US" dirty="0"/>
              <a:t>Portability, Miniaturization, Connectivity, Convergence, Divergence, Apps, Digital </a:t>
            </a:r>
            <a:r>
              <a:rPr lang="en-US" dirty="0" smtClean="0"/>
              <a:t>Ecosystems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0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Reducing the </a:t>
            </a:r>
            <a:r>
              <a:rPr lang="en-US" dirty="0"/>
              <a:t>size of hardware to enable the creation of computers that could be physically moved around relatively </a:t>
            </a:r>
            <a:r>
              <a:rPr lang="en-US" dirty="0" smtClean="0"/>
              <a:t>easily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ic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3797"/>
            <a:ext cx="4186172" cy="2459467"/>
          </a:xfrm>
          <a:prstGeom prst="rect">
            <a:avLst/>
          </a:prstGeom>
        </p:spPr>
      </p:pic>
      <p:pic>
        <p:nvPicPr>
          <p:cNvPr id="5" name="Picture 4" descr="pic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42" y="3103797"/>
            <a:ext cx="3251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Miniaturization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new </a:t>
            </a:r>
            <a:r>
              <a:rPr lang="en-US" dirty="0"/>
              <a:t>and significantly smaller mobile form factors that allowed the use of personal mobile devices while on the </a:t>
            </a:r>
            <a:r>
              <a:rPr lang="en-US" dirty="0" smtClean="0"/>
              <a:t>move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ic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81" y="3394822"/>
            <a:ext cx="6273114" cy="219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eveloping </a:t>
            </a:r>
            <a:r>
              <a:rPr lang="en-US" dirty="0"/>
              <a:t>devices and applications that allowed users to be online and communicate via wireless data networks while on the </a:t>
            </a:r>
            <a:r>
              <a:rPr lang="en-US" dirty="0" smtClean="0"/>
              <a:t>move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ic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0" y="3123238"/>
            <a:ext cx="2821416" cy="2821416"/>
          </a:xfrm>
          <a:prstGeom prst="rect">
            <a:avLst/>
          </a:prstGeom>
        </p:spPr>
      </p:pic>
      <p:pic>
        <p:nvPicPr>
          <p:cNvPr id="5" name="Picture 4" descr="pic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18" y="2676134"/>
            <a:ext cx="2942332" cy="2119399"/>
          </a:xfrm>
          <a:prstGeom prst="rect">
            <a:avLst/>
          </a:prstGeom>
        </p:spPr>
      </p:pic>
      <p:pic>
        <p:nvPicPr>
          <p:cNvPr id="6" name="Picture 5" descr="pic7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92" y="3615697"/>
            <a:ext cx="1916580" cy="1916580"/>
          </a:xfrm>
          <a:prstGeom prst="rect">
            <a:avLst/>
          </a:prstGeom>
        </p:spPr>
      </p:pic>
      <p:pic>
        <p:nvPicPr>
          <p:cNvPr id="7" name="Picture 6" descr="pic8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93" y="4958754"/>
            <a:ext cx="2496557" cy="14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/>
              <a:t>emerging types of digital mobile devices, such as Personal Digital Assistants (PDAs), mobile phones, music players, cameras, games, etc., into hybrid </a:t>
            </a:r>
            <a:r>
              <a:rPr lang="en-US" dirty="0" smtClean="0"/>
              <a:t>devices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ic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057" y="2974197"/>
            <a:ext cx="3292776" cy="31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Opposite </a:t>
            </a:r>
            <a:r>
              <a:rPr lang="en-US" dirty="0"/>
              <a:t>approach to interaction design by promoting information appliances with specialized functionality rather than generalized </a:t>
            </a:r>
            <a:r>
              <a:rPr lang="en-US" dirty="0" smtClean="0"/>
              <a:t>ones</a:t>
            </a:r>
            <a:endParaRPr lang="en-US" dirty="0"/>
          </a:p>
        </p:txBody>
      </p:sp>
      <p:pic>
        <p:nvPicPr>
          <p:cNvPr id="4" name="Picture 3" descr="pic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79622"/>
            <a:ext cx="3386132" cy="2009105"/>
          </a:xfrm>
          <a:prstGeom prst="rect">
            <a:avLst/>
          </a:prstGeom>
        </p:spPr>
      </p:pic>
      <p:pic>
        <p:nvPicPr>
          <p:cNvPr id="5" name="Picture 4" descr="pic1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20" y="3004661"/>
            <a:ext cx="1673385" cy="1299334"/>
          </a:xfrm>
          <a:prstGeom prst="rect">
            <a:avLst/>
          </a:prstGeom>
        </p:spPr>
      </p:pic>
      <p:pic>
        <p:nvPicPr>
          <p:cNvPr id="6" name="Picture 5" descr="pic1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46" y="4802838"/>
            <a:ext cx="1371778" cy="1371778"/>
          </a:xfrm>
          <a:prstGeom prst="rect">
            <a:avLst/>
          </a:prstGeom>
        </p:spPr>
      </p:pic>
      <p:pic>
        <p:nvPicPr>
          <p:cNvPr id="7" name="Picture 6" descr="pic14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68" y="3542479"/>
            <a:ext cx="1794695" cy="18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(Apps)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latest wave of applications (</a:t>
            </a:r>
            <a:r>
              <a:rPr lang="en-US" i="1" dirty="0" smtClean="0"/>
              <a:t>apps</a:t>
            </a:r>
            <a:r>
              <a:rPr lang="en-US" dirty="0" smtClean="0"/>
              <a:t>) is </a:t>
            </a:r>
            <a:r>
              <a:rPr lang="en-US" dirty="0"/>
              <a:t>about developing matter and substance for use and consumption on mobile devices, and making access to this fun or functional interactive application content easy and </a:t>
            </a:r>
            <a:r>
              <a:rPr lang="en-US" dirty="0" smtClean="0"/>
              <a:t>enjoyable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ic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5" y="3391180"/>
            <a:ext cx="5202928" cy="30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0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Ecosystems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emerging wave of </a:t>
            </a:r>
            <a:r>
              <a:rPr lang="en-US" i="1" dirty="0"/>
              <a:t>digital ecosystems</a:t>
            </a:r>
            <a:r>
              <a:rPr lang="en-US" dirty="0"/>
              <a:t> is about the larger wholes of pervasive and interrelated technologies that interactive mobile systems are increasingly becoming a part </a:t>
            </a:r>
            <a:r>
              <a:rPr lang="en-US" dirty="0" smtClean="0"/>
              <a:t>of</a:t>
            </a:r>
            <a:endParaRPr lang="en-US" dirty="0"/>
          </a:p>
        </p:txBody>
      </p:sp>
      <p:pic>
        <p:nvPicPr>
          <p:cNvPr id="4" name="Picture 3" descr="pic1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38" y="4039305"/>
            <a:ext cx="4741577" cy="20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>
                <a:latin typeface="Arial" charset="0"/>
              </a:rPr>
              <a:t>Instructor</a:t>
            </a:r>
            <a:r>
              <a:rPr lang="en-US" sz="2600" dirty="0">
                <a:latin typeface="Arial" charset="0"/>
              </a:rPr>
              <a:t>: Christian Poellabauer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</a:rPr>
              <a:t>323B Cushing Hall</a:t>
            </a:r>
            <a:endParaRPr lang="en-US" sz="2200" dirty="0">
              <a:latin typeface="Arial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Arial" charset="0"/>
                <a:ea typeface="ＭＳ Ｐゴシック" charset="0"/>
                <a:hlinkClick r:id="rId2"/>
              </a:rPr>
              <a:t>cpoellab@cse.nd.edu</a:t>
            </a:r>
            <a:endParaRPr lang="en-US" sz="2200" dirty="0">
              <a:latin typeface="Arial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Arial" charset="0"/>
                <a:ea typeface="ＭＳ Ｐゴシック" charset="0"/>
              </a:rPr>
              <a:t>574-631-9131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Arial" charset="0"/>
                <a:ea typeface="ＭＳ Ｐゴシック" charset="0"/>
              </a:rPr>
              <a:t>Office hours</a:t>
            </a:r>
            <a:r>
              <a:rPr lang="en-US" sz="2200" dirty="0" smtClean="0">
                <a:latin typeface="Arial" charset="0"/>
                <a:ea typeface="ＭＳ Ｐゴシック" charset="0"/>
              </a:rPr>
              <a:t>: Tue 10-11, Wed 11-12, and </a:t>
            </a:r>
            <a:r>
              <a:rPr lang="en-US" sz="2200" dirty="0">
                <a:latin typeface="Arial" charset="0"/>
                <a:ea typeface="ＭＳ Ｐゴシック" charset="0"/>
              </a:rPr>
              <a:t>by </a:t>
            </a:r>
            <a:r>
              <a:rPr lang="en-US" sz="2200" dirty="0" smtClean="0">
                <a:latin typeface="Arial" charset="0"/>
                <a:ea typeface="ＭＳ Ｐゴシック" charset="0"/>
              </a:rPr>
              <a:t>appointment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</a:rPr>
              <a:t>TA: Ding </a:t>
            </a:r>
            <a:r>
              <a:rPr lang="en-US" sz="2200" dirty="0" err="1" smtClean="0">
                <a:latin typeface="Arial" charset="0"/>
                <a:ea typeface="ＭＳ Ｐゴシック" charset="0"/>
              </a:rPr>
              <a:t>Yukun</a:t>
            </a:r>
            <a:r>
              <a:rPr lang="en-US" sz="2200" dirty="0" smtClean="0">
                <a:latin typeface="Arial" charset="0"/>
                <a:ea typeface="ＭＳ Ｐゴシック" charset="0"/>
              </a:rPr>
              <a:t>, office hours/location TBD</a:t>
            </a:r>
            <a:endParaRPr lang="en-US" sz="2200" dirty="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Arial" charset="0"/>
              </a:rPr>
              <a:t>Website: schedule, grading, project info, ...</a:t>
            </a:r>
            <a:endParaRPr lang="en-US" sz="2600" dirty="0">
              <a:latin typeface="Arial" charset="0"/>
              <a:ea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3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Smartphone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Portability: carry it anywhere you want</a:t>
            </a:r>
          </a:p>
          <a:p>
            <a:r>
              <a:rPr lang="en-US" dirty="0" smtClean="0"/>
              <a:t>Miniaturization: make it possible to build device to fit in your pocket</a:t>
            </a:r>
          </a:p>
          <a:p>
            <a:r>
              <a:rPr lang="en-US" dirty="0" smtClean="0"/>
              <a:t>Connectivity: Wi-Fi, LTE/4G, cellular, Bluetooth</a:t>
            </a:r>
          </a:p>
          <a:p>
            <a:r>
              <a:rPr lang="en-US" dirty="0" smtClean="0"/>
              <a:t>Convergence: phone, camera, gaming device, movie streaming, music player,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Divergence: ?</a:t>
            </a:r>
          </a:p>
          <a:p>
            <a:r>
              <a:rPr lang="en-US" dirty="0" smtClean="0"/>
              <a:t>Applications: “Rise of the Apps”</a:t>
            </a:r>
            <a:endParaRPr lang="en-US" dirty="0"/>
          </a:p>
          <a:p>
            <a:r>
              <a:rPr lang="en-US" dirty="0" smtClean="0"/>
              <a:t>Digital Ecosystem: social networks, distributed gaming, video streaming, work apps,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Store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2003: iTunes Music Store</a:t>
            </a:r>
          </a:p>
          <a:p>
            <a:r>
              <a:rPr lang="en-US" dirty="0" smtClean="0"/>
              <a:t>2008: iPhone App Store (iPhone 3G with App Store support)</a:t>
            </a:r>
          </a:p>
          <a:p>
            <a:r>
              <a:rPr lang="en-US" dirty="0" smtClean="0"/>
              <a:t>2015: &gt; 100 billion app downloads</a:t>
            </a:r>
          </a:p>
          <a:p>
            <a:r>
              <a:rPr lang="en-US" dirty="0" smtClean="0"/>
              <a:t>2016: &gt; 2 million apps</a:t>
            </a:r>
          </a:p>
          <a:p>
            <a:r>
              <a:rPr lang="en-US" dirty="0" smtClean="0"/>
              <a:t>2016: China biggest App Store market</a:t>
            </a:r>
          </a:p>
          <a:p>
            <a:r>
              <a:rPr lang="en-US" dirty="0" smtClean="0"/>
              <a:t>2016: App developers earned $20 billions</a:t>
            </a:r>
          </a:p>
          <a:p>
            <a:r>
              <a:rPr lang="en-US" dirty="0" smtClean="0"/>
              <a:t>Most downloaded app: </a:t>
            </a:r>
            <a:r>
              <a:rPr lang="en-US" dirty="0" err="1" smtClean="0"/>
              <a:t>Minecraft</a:t>
            </a:r>
            <a:r>
              <a:rPr lang="en-US" dirty="0" smtClean="0"/>
              <a:t> Pocket Edition (paid) and </a:t>
            </a:r>
            <a:r>
              <a:rPr lang="en-US" dirty="0" err="1" smtClean="0"/>
              <a:t>Pokemon</a:t>
            </a:r>
            <a:r>
              <a:rPr lang="en-US" dirty="0" smtClean="0"/>
              <a:t> GO (free)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8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Phone Subscribers</a:t>
            </a:r>
            <a:endParaRPr lang="en-US" dirty="0"/>
          </a:p>
        </p:txBody>
      </p:sp>
      <p:pic>
        <p:nvPicPr>
          <p:cNvPr id="4" name="Picture 3" descr="GSMA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32" y="1335844"/>
            <a:ext cx="6125959" cy="54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Shopping</a:t>
            </a:r>
            <a:endParaRPr lang="en-US" dirty="0"/>
          </a:p>
        </p:txBody>
      </p:sp>
      <p:pic>
        <p:nvPicPr>
          <p:cNvPr id="4" name="Picture 3" descr="smartphone-users-in-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0" y="1613292"/>
            <a:ext cx="5101669" cy="2550835"/>
          </a:xfrm>
          <a:prstGeom prst="rect">
            <a:avLst/>
          </a:prstGeom>
        </p:spPr>
      </p:pic>
      <p:pic>
        <p:nvPicPr>
          <p:cNvPr id="5" name="Picture 4" descr="b2b-mobile-resear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6" y="4164126"/>
            <a:ext cx="4796213" cy="26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</a:t>
            </a:r>
            <a:r>
              <a:rPr lang="en-US" dirty="0" err="1" smtClean="0"/>
              <a:t>Wearables</a:t>
            </a:r>
            <a:endParaRPr lang="en-US" dirty="0"/>
          </a:p>
        </p:txBody>
      </p:sp>
      <p:pic>
        <p:nvPicPr>
          <p:cNvPr id="4" name="Picture 3" descr="wearablesmarketforec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870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2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</a:t>
            </a:r>
            <a:r>
              <a:rPr lang="en-US" dirty="0" err="1" smtClean="0"/>
              <a:t>Smartwatches</a:t>
            </a:r>
            <a:endParaRPr lang="en-US" dirty="0"/>
          </a:p>
        </p:txBody>
      </p:sp>
      <p:pic>
        <p:nvPicPr>
          <p:cNvPr id="4" name="Picture 3" descr="whynotbuythew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9" y="1385104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Healthcare</a:t>
            </a:r>
            <a:endParaRPr lang="en-US" dirty="0"/>
          </a:p>
        </p:txBody>
      </p:sp>
      <p:pic>
        <p:nvPicPr>
          <p:cNvPr id="5" name="Picture 4" descr="018adc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68" y="1359199"/>
            <a:ext cx="7084542" cy="54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9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Apps</a:t>
            </a:r>
            <a:endParaRPr lang="en-US" dirty="0"/>
          </a:p>
        </p:txBody>
      </p:sp>
      <p:pic>
        <p:nvPicPr>
          <p:cNvPr id="4" name="Picture 3" descr="how-apps-are-used-crispycodes-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40" y="1402624"/>
            <a:ext cx="4969923" cy="49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Smartphone OS</a:t>
            </a:r>
            <a:endParaRPr lang="en-US" dirty="0"/>
          </a:p>
        </p:txBody>
      </p:sp>
      <p:pic>
        <p:nvPicPr>
          <p:cNvPr id="4" name="Picture 3" descr="Smartphone-OS-market-sh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217329"/>
            <a:ext cx="7874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 in Mobile: Apps</a:t>
            </a:r>
            <a:endParaRPr lang="en-US" dirty="0"/>
          </a:p>
        </p:txBody>
      </p:sp>
      <p:pic>
        <p:nvPicPr>
          <p:cNvPr id="5" name="Picture 4" descr="iOS_infographi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96" y="1414869"/>
            <a:ext cx="6709432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0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Fundamentals of mobile computing</a:t>
            </a:r>
          </a:p>
          <a:p>
            <a:r>
              <a:rPr lang="en-US" dirty="0" smtClean="0"/>
              <a:t>Fundamentals of wireless networking</a:t>
            </a:r>
          </a:p>
          <a:p>
            <a:r>
              <a:rPr lang="en-US" dirty="0" smtClean="0"/>
              <a:t>Topics from closely related areas:</a:t>
            </a:r>
          </a:p>
          <a:p>
            <a:pPr lvl="1"/>
            <a:r>
              <a:rPr lang="en-US" dirty="0" smtClean="0"/>
              <a:t>Pervasive Computing</a:t>
            </a:r>
          </a:p>
          <a:p>
            <a:pPr lvl="1"/>
            <a:r>
              <a:rPr lang="en-US" dirty="0" err="1" smtClean="0"/>
              <a:t>Wearables</a:t>
            </a:r>
            <a:endParaRPr lang="en-US" dirty="0" smtClean="0"/>
          </a:p>
          <a:p>
            <a:pPr lvl="1"/>
            <a:r>
              <a:rPr lang="en-US" dirty="0" smtClean="0"/>
              <a:t>Internet of Things</a:t>
            </a:r>
          </a:p>
          <a:p>
            <a:pPr lvl="1"/>
            <a:r>
              <a:rPr lang="en-US" dirty="0" smtClean="0"/>
              <a:t>Real-Time Systems</a:t>
            </a:r>
          </a:p>
          <a:p>
            <a:pPr lvl="1"/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Wireless sensor networks</a:t>
            </a:r>
          </a:p>
          <a:p>
            <a:r>
              <a:rPr lang="en-US" dirty="0" smtClean="0"/>
              <a:t>Acquire and practice development skills</a:t>
            </a:r>
          </a:p>
        </p:txBody>
      </p:sp>
    </p:spTree>
    <p:extLst>
      <p:ext uri="{BB962C8B-B14F-4D97-AF65-F5344CB8AC3E}">
        <p14:creationId xmlns:p14="http://schemas.microsoft.com/office/powerpoint/2010/main" val="414947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Trends in Mobile: Students</a:t>
            </a:r>
            <a:endParaRPr lang="en-US" dirty="0"/>
          </a:p>
        </p:txBody>
      </p:sp>
      <p:pic>
        <p:nvPicPr>
          <p:cNvPr id="5" name="Picture 4" descr="st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0" y="1989047"/>
            <a:ext cx="8521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Trends in Mobile: Students</a:t>
            </a:r>
          </a:p>
        </p:txBody>
      </p:sp>
      <p:pic>
        <p:nvPicPr>
          <p:cNvPr id="6" name="Picture 5" descr="stf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1112"/>
            <a:ext cx="6255414" cy="5156366"/>
          </a:xfrm>
          <a:prstGeom prst="rect">
            <a:avLst/>
          </a:prstGeom>
        </p:spPr>
      </p:pic>
      <p:pic>
        <p:nvPicPr>
          <p:cNvPr id="7" name="Picture 6" descr="stfig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14" y="1315160"/>
            <a:ext cx="2882508" cy="1291935"/>
          </a:xfrm>
          <a:prstGeom prst="rect">
            <a:avLst/>
          </a:prstGeom>
        </p:spPr>
      </p:pic>
      <p:pic>
        <p:nvPicPr>
          <p:cNvPr id="8" name="Picture 7" descr="stfig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52" y="3175267"/>
            <a:ext cx="2269522" cy="35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it for today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Questions, comments, concerns, 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  <a:p>
            <a:r>
              <a:rPr lang="en-US" dirty="0" smtClean="0"/>
              <a:t>Up next: Project details/discussion/Q&amp;A/etc. (Friday!)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3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Computing &amp; </a:t>
            </a:r>
            <a:r>
              <a:rPr lang="en-US" dirty="0" err="1" smtClean="0"/>
              <a:t>IoT</a:t>
            </a:r>
            <a:r>
              <a:rPr lang="en-US" dirty="0" smtClean="0"/>
              <a:t> Prospects </a:t>
            </a:r>
            <a:endParaRPr lang="en-US" dirty="0"/>
          </a:p>
        </p:txBody>
      </p:sp>
      <p:pic>
        <p:nvPicPr>
          <p:cNvPr id="4" name="Picture 3" descr="Screen Shot 2018-01-11 at 12.4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1" y="1803580"/>
            <a:ext cx="3578343" cy="3469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441" y="5525579"/>
            <a:ext cx="201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CNN Money 2017</a:t>
            </a:r>
            <a:endParaRPr lang="en-US" dirty="0"/>
          </a:p>
        </p:txBody>
      </p:sp>
      <p:pic>
        <p:nvPicPr>
          <p:cNvPr id="6" name="Picture 5" descr="Screen Shot 2018-01-11 at 12.4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59" y="2154843"/>
            <a:ext cx="5064341" cy="2870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6290" y="5269696"/>
            <a:ext cx="205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TEKsystems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6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 Exam			</a:t>
            </a:r>
            <a:r>
              <a:rPr lang="en-US" dirty="0"/>
              <a:t>	2</a:t>
            </a:r>
            <a:r>
              <a:rPr lang="en-US" dirty="0" smtClean="0"/>
              <a:t>5%</a:t>
            </a:r>
          </a:p>
          <a:p>
            <a:r>
              <a:rPr lang="en-US" dirty="0" smtClean="0"/>
              <a:t>Final Exam					25%</a:t>
            </a:r>
          </a:p>
          <a:p>
            <a:r>
              <a:rPr lang="en-US" dirty="0" smtClean="0"/>
              <a:t>First Progress Report			5%</a:t>
            </a:r>
          </a:p>
          <a:p>
            <a:r>
              <a:rPr lang="en-US" dirty="0" smtClean="0"/>
              <a:t>Second Progress Report			5%</a:t>
            </a:r>
          </a:p>
          <a:p>
            <a:r>
              <a:rPr lang="en-US" dirty="0" smtClean="0"/>
              <a:t>Starter Project Deliverables		10%</a:t>
            </a:r>
          </a:p>
          <a:p>
            <a:r>
              <a:rPr lang="en-US" dirty="0" smtClean="0"/>
              <a:t>Final Project Deliverables			10%</a:t>
            </a:r>
          </a:p>
          <a:p>
            <a:r>
              <a:rPr lang="en-US" dirty="0" smtClean="0"/>
              <a:t>Project Demonstration/Presentation	10%</a:t>
            </a:r>
          </a:p>
          <a:p>
            <a:r>
              <a:rPr lang="en-US" dirty="0" smtClean="0"/>
              <a:t>Class Participation				10%</a:t>
            </a:r>
          </a:p>
        </p:txBody>
      </p:sp>
    </p:spTree>
    <p:extLst>
      <p:ext uri="{BB962C8B-B14F-4D97-AF65-F5344CB8AC3E}">
        <p14:creationId xmlns:p14="http://schemas.microsoft.com/office/powerpoint/2010/main" val="31474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Starter Project:</a:t>
            </a:r>
          </a:p>
          <a:p>
            <a:pPr lvl="1"/>
            <a:r>
              <a:rPr lang="en-US" dirty="0" smtClean="0"/>
              <a:t>Purpose: Learn/improve skills</a:t>
            </a:r>
          </a:p>
          <a:p>
            <a:pPr lvl="1"/>
            <a:r>
              <a:rPr lang="en-US" dirty="0" smtClean="0"/>
              <a:t>Individually or in teams [1-3]</a:t>
            </a:r>
          </a:p>
          <a:p>
            <a:endParaRPr lang="en-US" dirty="0" smtClean="0"/>
          </a:p>
          <a:p>
            <a:r>
              <a:rPr lang="en-US" dirty="0" smtClean="0"/>
              <a:t>Final Project</a:t>
            </a:r>
          </a:p>
          <a:p>
            <a:pPr lvl="1"/>
            <a:r>
              <a:rPr lang="en-US" dirty="0" smtClean="0"/>
              <a:t>Purpose: Develop innovative/unique “mobile computing solution”</a:t>
            </a:r>
          </a:p>
          <a:p>
            <a:pPr lvl="1"/>
            <a:r>
              <a:rPr lang="en-US" dirty="0" smtClean="0"/>
              <a:t>Individually or in teams [1-3]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Ideally: final project builds closely upon the starter project</a:t>
            </a:r>
          </a:p>
          <a:p>
            <a:r>
              <a:rPr lang="en-US" dirty="0" smtClean="0"/>
              <a:t>If possible (but not required): propose starter project with final project already in mind</a:t>
            </a:r>
          </a:p>
          <a:p>
            <a:r>
              <a:rPr lang="en-US" dirty="0" smtClean="0"/>
              <a:t>Use starter project period to identify final project topic and form team if desired</a:t>
            </a:r>
          </a:p>
          <a:p>
            <a:r>
              <a:rPr lang="en-US" dirty="0" smtClean="0"/>
              <a:t>Some collaboration between teams allowed/encouraged</a:t>
            </a:r>
          </a:p>
        </p:txBody>
      </p:sp>
    </p:spTree>
    <p:extLst>
      <p:ext uri="{BB962C8B-B14F-4D97-AF65-F5344CB8AC3E}">
        <p14:creationId xmlns:p14="http://schemas.microsoft.com/office/powerpoint/2010/main" val="22238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Times New Roman" charset="0"/>
              </a:rPr>
              <a:t>A simple definition could be</a:t>
            </a:r>
            <a:r>
              <a:rPr lang="en-US" b="1" dirty="0" smtClean="0">
                <a:cs typeface="Times New Roman" charset="0"/>
              </a:rPr>
              <a:t>: </a:t>
            </a:r>
            <a:r>
              <a:rPr lang="en-US" dirty="0" smtClean="0">
                <a:cs typeface="Times New Roman" charset="0"/>
              </a:rPr>
              <a:t>Mobile </a:t>
            </a:r>
            <a:r>
              <a:rPr lang="en-US" dirty="0">
                <a:cs typeface="Times New Roman" charset="0"/>
              </a:rPr>
              <a:t>Computing is using a computer (of one kind or another) while on the move</a:t>
            </a:r>
            <a:r>
              <a:rPr lang="en-US" dirty="0"/>
              <a:t> </a:t>
            </a:r>
          </a:p>
          <a:p>
            <a:r>
              <a:rPr lang="en-US" b="1" dirty="0">
                <a:cs typeface="Times New Roman" charset="0"/>
              </a:rPr>
              <a:t>Another definition could be</a:t>
            </a:r>
            <a:r>
              <a:rPr lang="en-US" b="1" dirty="0" smtClean="0">
                <a:cs typeface="Times New Roman" charset="0"/>
              </a:rPr>
              <a:t>: </a:t>
            </a:r>
            <a:r>
              <a:rPr lang="en-US" dirty="0" smtClean="0">
                <a:cs typeface="Times New Roman" charset="0"/>
              </a:rPr>
              <a:t>Mobile </a:t>
            </a:r>
            <a:r>
              <a:rPr lang="en-US" dirty="0">
                <a:cs typeface="Times New Roman" charset="0"/>
              </a:rPr>
              <a:t>Computing is when a </a:t>
            </a:r>
            <a:r>
              <a:rPr lang="en-US" dirty="0" smtClean="0">
                <a:cs typeface="Times New Roman" charset="0"/>
              </a:rPr>
              <a:t>work </a:t>
            </a:r>
            <a:r>
              <a:rPr lang="en-US" dirty="0">
                <a:cs typeface="Times New Roman" charset="0"/>
              </a:rPr>
              <a:t>process is moved from a normal fixed position to a more </a:t>
            </a:r>
            <a:r>
              <a:rPr lang="en-US" dirty="0" smtClean="0">
                <a:cs typeface="Times New Roman" charset="0"/>
              </a:rPr>
              <a:t>dynamic position </a:t>
            </a:r>
            <a:endParaRPr lang="en-US" dirty="0">
              <a:cs typeface="Times New Roman" charset="0"/>
            </a:endParaRPr>
          </a:p>
          <a:p>
            <a:r>
              <a:rPr lang="en-US" b="1" dirty="0">
                <a:cs typeface="Times New Roman" charset="0"/>
              </a:rPr>
              <a:t>A third definition could be</a:t>
            </a:r>
            <a:r>
              <a:rPr lang="en-US" b="1" dirty="0" smtClean="0">
                <a:cs typeface="Times New Roman" charset="0"/>
              </a:rPr>
              <a:t>: </a:t>
            </a:r>
            <a:r>
              <a:rPr lang="en-US" dirty="0" smtClean="0">
                <a:cs typeface="Times New Roman" charset="0"/>
              </a:rPr>
              <a:t>Mobile </a:t>
            </a:r>
            <a:r>
              <a:rPr lang="en-US" dirty="0">
                <a:cs typeface="Times New Roman" charset="0"/>
              </a:rPr>
              <a:t>Computing is when a work process is carried out somewhere where it was not previously possible</a:t>
            </a:r>
            <a:endParaRPr lang="en-US" sz="2000" dirty="0">
              <a:latin typeface="Arial" charset="0"/>
            </a:endParaRPr>
          </a:p>
          <a:p>
            <a:endParaRPr lang="en-US" sz="2400" dirty="0" smtClean="0">
              <a:latin typeface="Arial" charset="0"/>
            </a:endParaRPr>
          </a:p>
          <a:p>
            <a:r>
              <a:rPr lang="en-US" b="1" dirty="0">
                <a:cs typeface="Times New Roman" charset="0"/>
              </a:rPr>
              <a:t>Mobile Computing </a:t>
            </a:r>
            <a:r>
              <a:rPr lang="en-US" dirty="0">
                <a:cs typeface="Times New Roman" charset="0"/>
              </a:rPr>
              <a:t>is an umbrella term used to describe technologies that enable people to access </a:t>
            </a:r>
            <a:r>
              <a:rPr lang="en-US" smtClean="0">
                <a:cs typeface="Times New Roman" charset="0"/>
              </a:rPr>
              <a:t>services </a:t>
            </a:r>
            <a:r>
              <a:rPr lang="en-US" b="1" smtClean="0">
                <a:cs typeface="Times New Roman" charset="0"/>
              </a:rPr>
              <a:t>anytime </a:t>
            </a:r>
            <a:r>
              <a:rPr lang="en-US" dirty="0">
                <a:cs typeface="Times New Roman" charset="0"/>
              </a:rPr>
              <a:t>and</a:t>
            </a:r>
            <a:r>
              <a:rPr lang="en-US" b="1" dirty="0">
                <a:cs typeface="Times New Roman" charset="0"/>
              </a:rPr>
              <a:t> </a:t>
            </a:r>
            <a:r>
              <a:rPr lang="en-US" b="1" dirty="0" smtClean="0">
                <a:cs typeface="Times New Roman" charset="0"/>
              </a:rPr>
              <a:t>anywhere</a:t>
            </a:r>
            <a:r>
              <a:rPr lang="en-US" b="1" dirty="0" smtClean="0"/>
              <a:t>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no-wi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41" y="434474"/>
            <a:ext cx="1199306" cy="11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Many other names/overlapping computing paradigms:</a:t>
            </a:r>
          </a:p>
          <a:p>
            <a:pPr lvl="1"/>
            <a:r>
              <a:rPr lang="en-US" dirty="0">
                <a:latin typeface="Arial" charset="0"/>
              </a:rPr>
              <a:t>Pervasive Computing</a:t>
            </a:r>
          </a:p>
          <a:p>
            <a:pPr lvl="1"/>
            <a:r>
              <a:rPr lang="en-US" dirty="0">
                <a:latin typeface="Arial" charset="0"/>
              </a:rPr>
              <a:t>Ubiquitous Computing</a:t>
            </a:r>
          </a:p>
          <a:p>
            <a:pPr lvl="1"/>
            <a:r>
              <a:rPr lang="en-US" dirty="0">
                <a:latin typeface="Arial" charset="0"/>
              </a:rPr>
              <a:t>Wireless </a:t>
            </a:r>
            <a:r>
              <a:rPr lang="en-US" dirty="0" smtClean="0">
                <a:latin typeface="Arial" charset="0"/>
              </a:rPr>
              <a:t>Systems</a:t>
            </a:r>
          </a:p>
          <a:p>
            <a:pPr lvl="1"/>
            <a:r>
              <a:rPr lang="en-US" dirty="0" smtClean="0">
                <a:latin typeface="Arial" charset="0"/>
              </a:rPr>
              <a:t>Internet of Things (</a:t>
            </a:r>
            <a:r>
              <a:rPr lang="en-US" dirty="0" err="1" smtClean="0">
                <a:latin typeface="Arial" charset="0"/>
              </a:rPr>
              <a:t>IoT</a:t>
            </a:r>
            <a:r>
              <a:rPr lang="en-US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Embedded Computing</a:t>
            </a:r>
          </a:p>
          <a:p>
            <a:pPr lvl="1"/>
            <a:r>
              <a:rPr lang="en-US" dirty="0">
                <a:latin typeface="Arial" charset="0"/>
              </a:rPr>
              <a:t>Nomadic Computing</a:t>
            </a:r>
          </a:p>
          <a:p>
            <a:pPr lvl="1"/>
            <a:r>
              <a:rPr lang="en-US" dirty="0">
                <a:latin typeface="Arial" charset="0"/>
              </a:rPr>
              <a:t>Wireless Sensor Networks</a:t>
            </a:r>
          </a:p>
          <a:p>
            <a:pPr lvl="1"/>
            <a:r>
              <a:rPr lang="en-US" dirty="0">
                <a:latin typeface="Arial" charset="0"/>
              </a:rPr>
              <a:t>(Mobile) Ad-Hoc Networks</a:t>
            </a:r>
          </a:p>
          <a:p>
            <a:pPr lvl="1"/>
            <a:r>
              <a:rPr lang="en-US" dirty="0">
                <a:latin typeface="Arial" charset="0"/>
              </a:rPr>
              <a:t>Mesh Networks</a:t>
            </a:r>
          </a:p>
          <a:p>
            <a:pPr lvl="1"/>
            <a:r>
              <a:rPr lang="en-US" dirty="0">
                <a:latin typeface="Arial" charset="0"/>
              </a:rPr>
              <a:t>Vehicular Networks</a:t>
            </a:r>
          </a:p>
          <a:p>
            <a:pPr lvl="1"/>
            <a:r>
              <a:rPr lang="en-US" dirty="0">
                <a:latin typeface="Arial" charset="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8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Computing</a:t>
            </a:r>
            <a:endParaRPr 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4541838" y="1498600"/>
            <a:ext cx="3924300" cy="42672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charset="0"/>
              </a:rPr>
              <a:t>Applications</a:t>
            </a:r>
          </a:p>
          <a:p>
            <a:r>
              <a:rPr lang="en-US" sz="2200" smtClean="0">
                <a:latin typeface="Arial" charset="0"/>
              </a:rPr>
              <a:t>Location-awareness</a:t>
            </a:r>
          </a:p>
          <a:p>
            <a:r>
              <a:rPr lang="en-US" sz="2200" smtClean="0">
                <a:latin typeface="Arial" charset="0"/>
              </a:rPr>
              <a:t>Mobility Support</a:t>
            </a:r>
          </a:p>
          <a:p>
            <a:r>
              <a:rPr lang="en-US" sz="2200" smtClean="0">
                <a:latin typeface="Arial" charset="0"/>
              </a:rPr>
              <a:t>Security</a:t>
            </a:r>
          </a:p>
          <a:p>
            <a:r>
              <a:rPr lang="en-US" sz="2200" smtClean="0">
                <a:latin typeface="Arial" charset="0"/>
              </a:rPr>
              <a:t>Resource Management</a:t>
            </a:r>
          </a:p>
          <a:p>
            <a:r>
              <a:rPr lang="en-US" sz="2200" smtClean="0">
                <a:latin typeface="Arial" charset="0"/>
              </a:rPr>
              <a:t>Network Protocols</a:t>
            </a:r>
          </a:p>
          <a:p>
            <a:r>
              <a:rPr lang="en-US" sz="2200" smtClean="0">
                <a:latin typeface="Arial" charset="0"/>
              </a:rPr>
              <a:t>Broadcast</a:t>
            </a:r>
          </a:p>
          <a:p>
            <a:r>
              <a:rPr lang="en-US" sz="2200" smtClean="0">
                <a:latin typeface="Arial" charset="0"/>
              </a:rPr>
              <a:t>Technologies</a:t>
            </a:r>
          </a:p>
          <a:p>
            <a:r>
              <a:rPr lang="en-US" sz="2200" smtClean="0">
                <a:latin typeface="Arial" charset="0"/>
              </a:rPr>
              <a:t>Standards</a:t>
            </a:r>
          </a:p>
          <a:p>
            <a:r>
              <a:rPr lang="en-US" sz="2200" smtClean="0">
                <a:latin typeface="Arial" charset="0"/>
              </a:rPr>
              <a:t>Wireless Medium</a:t>
            </a:r>
            <a:endParaRPr lang="en-US" sz="2200">
              <a:latin typeface="Arial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08000" y="3784600"/>
            <a:ext cx="3505200" cy="1066800"/>
          </a:xfrm>
          <a:prstGeom prst="roundRect">
            <a:avLst>
              <a:gd name="adj" fmla="val 16667"/>
            </a:avLst>
          </a:prstGeom>
          <a:solidFill>
            <a:srgbClr val="E7FD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Wireless Communication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08000" y="2413000"/>
            <a:ext cx="3505200" cy="1066800"/>
          </a:xfrm>
          <a:prstGeom prst="roundRect">
            <a:avLst>
              <a:gd name="adj" fmla="val 16667"/>
            </a:avLst>
          </a:prstGeom>
          <a:solidFill>
            <a:srgbClr val="E7FD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Mobile Computing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55800" y="3251200"/>
            <a:ext cx="609600" cy="762000"/>
          </a:xfrm>
          <a:prstGeom prst="up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flipV="1">
            <a:off x="4013200" y="16510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>
            <a:off x="4013200" y="34798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V="1">
            <a:off x="4013200" y="31750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4013200" y="4851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0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10314</TotalTime>
  <Words>866</Words>
  <Application>Microsoft Macintosh PowerPoint</Application>
  <PresentationFormat>On-screen Show (4:3)</PresentationFormat>
  <Paragraphs>156</Paragraphs>
  <Slides>32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Clarity</vt:lpstr>
      <vt:lpstr>Mobile Computing</vt:lpstr>
      <vt:lpstr>Course Overview</vt:lpstr>
      <vt:lpstr>Course Goals</vt:lpstr>
      <vt:lpstr>Mobile Computing &amp; IoT Prospects </vt:lpstr>
      <vt:lpstr>Grading</vt:lpstr>
      <vt:lpstr>Course Project</vt:lpstr>
      <vt:lpstr>Mobile Computing</vt:lpstr>
      <vt:lpstr>Mobile Computing</vt:lpstr>
      <vt:lpstr>Mobile Computing</vt:lpstr>
      <vt:lpstr>Wired vs Wireless</vt:lpstr>
      <vt:lpstr>Why Go Mobile?</vt:lpstr>
      <vt:lpstr>Evolution</vt:lpstr>
      <vt:lpstr>Portability</vt:lpstr>
      <vt:lpstr>Miniaturization</vt:lpstr>
      <vt:lpstr>Connectivity</vt:lpstr>
      <vt:lpstr>Convergence</vt:lpstr>
      <vt:lpstr>Divergence</vt:lpstr>
      <vt:lpstr>Applications (Apps)</vt:lpstr>
      <vt:lpstr>Digital Ecosystems</vt:lpstr>
      <vt:lpstr>Example: Smartphone</vt:lpstr>
      <vt:lpstr>App Store (iOS)</vt:lpstr>
      <vt:lpstr>Trends in Mobile: Phone Subscribers</vt:lpstr>
      <vt:lpstr>Trends in Mobile: Shopping</vt:lpstr>
      <vt:lpstr>Trends in Mobile: Wearables</vt:lpstr>
      <vt:lpstr>Trends in Mobile: Smartwatches</vt:lpstr>
      <vt:lpstr>Trends in Mobile: Healthcare</vt:lpstr>
      <vt:lpstr>Trends in Mobile: Apps</vt:lpstr>
      <vt:lpstr>Trends in Mobile: Smartphone OS</vt:lpstr>
      <vt:lpstr>Trends in Mobile: Apps</vt:lpstr>
      <vt:lpstr>Trends in Mobile: Students</vt:lpstr>
      <vt:lpstr>Trends in Mobile: Students</vt:lpstr>
      <vt:lpstr>That’s it for today…</vt:lpstr>
    </vt:vector>
  </TitlesOfParts>
  <Company>UND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</dc:title>
  <dc:creator>Christian Poellabauer</dc:creator>
  <cp:lastModifiedBy>Christian Poellabauer</cp:lastModifiedBy>
  <cp:revision>129</cp:revision>
  <cp:lastPrinted>2018-01-17T13:48:28Z</cp:lastPrinted>
  <dcterms:created xsi:type="dcterms:W3CDTF">2014-03-08T16:06:28Z</dcterms:created>
  <dcterms:modified xsi:type="dcterms:W3CDTF">2018-01-17T13:49:16Z</dcterms:modified>
</cp:coreProperties>
</file>